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Canva Sans Bold" charset="1" panose="020B0803030501040103"/>
      <p:regular r:id="rId19"/>
    </p:embeddedFont>
    <p:embeddedFont>
      <p:font typeface="Canva Sans Italics" charset="1" panose="020B0503030501040103"/>
      <p:regular r:id="rId20"/>
    </p:embeddedFont>
    <p:embeddedFont>
      <p:font typeface="Canva Sans" charset="1" panose="020B0503030501040103"/>
      <p:regular r:id="rId21"/>
    </p:embeddedFont>
    <p:embeddedFont>
      <p:font typeface="Now Bold" charset="1" panose="00000800000000000000"/>
      <p:regular r:id="rId22"/>
    </p:embeddedFont>
    <p:embeddedFont>
      <p:font typeface="DM Sans" charset="1" panose="00000000000000000000"/>
      <p:regular r:id="rId23"/>
    </p:embeddedFont>
    <p:embeddedFont>
      <p:font typeface="DM Sans Bold" charset="1" panose="00000000000000000000"/>
      <p:regular r:id="rId24"/>
    </p:embeddedFont>
    <p:embeddedFont>
      <p:font typeface="DejaVu Serif Bold" charset="1" panose="02060803050605020204"/>
      <p:regular r:id="rId25"/>
    </p:embeddedFont>
    <p:embeddedFont>
      <p:font typeface="Noto Serif Display" charset="1" panose="02020502080505020204"/>
      <p:regular r:id="rId26"/>
    </p:embeddedFont>
    <p:embeddedFont>
      <p:font typeface="Times New Roman" charset="1" panose="02030502070405020303"/>
      <p:regular r:id="rId27"/>
    </p:embeddedFont>
    <p:embeddedFont>
      <p:font typeface="Noto Serif Display Bold" charset="1" panose="02020802080505020204"/>
      <p:regular r:id="rId28"/>
    </p:embeddedFont>
    <p:embeddedFont>
      <p:font typeface="DejaVu Sans Light" charset="1" panose="020B0603030804020204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svg>
</file>

<file path=ppt/media/image22.jpeg>
</file>

<file path=ppt/media/image3.sv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7.jpeg" Type="http://schemas.openxmlformats.org/officeDocument/2006/relationships/image"/><Relationship Id="rId4" Target="../media/image18.jpeg" Type="http://schemas.openxmlformats.org/officeDocument/2006/relationships/image"/><Relationship Id="rId5" Target="../media/image1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svg" Type="http://schemas.openxmlformats.org/officeDocument/2006/relationships/image"/><Relationship Id="rId4" Target="../media/image22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jpe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jpe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Relationship Id="rId6" Target="../media/image1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1392544" y="4154952"/>
            <a:ext cx="11958151" cy="1929323"/>
            <a:chOff x="0" y="0"/>
            <a:chExt cx="3149472" cy="5081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49472" cy="508135"/>
            </a:xfrm>
            <a:custGeom>
              <a:avLst/>
              <a:gdLst/>
              <a:ahLst/>
              <a:cxnLst/>
              <a:rect r="r" b="b" t="t" l="l"/>
              <a:pathLst>
                <a:path h="508135" w="3149472">
                  <a:moveTo>
                    <a:pt x="0" y="0"/>
                  </a:moveTo>
                  <a:lnTo>
                    <a:pt x="3149472" y="0"/>
                  </a:lnTo>
                  <a:lnTo>
                    <a:pt x="3149472" y="508135"/>
                  </a:lnTo>
                  <a:lnTo>
                    <a:pt x="0" y="508135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3149472" cy="5367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90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3013116" y="1028700"/>
            <a:ext cx="6787683" cy="8115802"/>
            <a:chOff x="0" y="0"/>
            <a:chExt cx="8603361" cy="1028674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2"/>
              <a:stretch>
                <a:fillRect l="0" t="-12765" r="0" b="-12765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0" y="8975471"/>
            <a:ext cx="1323875" cy="1323875"/>
          </a:xfrm>
          <a:custGeom>
            <a:avLst/>
            <a:gdLst/>
            <a:ahLst/>
            <a:cxnLst/>
            <a:rect r="r" b="b" t="t" l="l"/>
            <a:pathLst>
              <a:path h="1323875" w="1323875">
                <a:moveTo>
                  <a:pt x="0" y="0"/>
                </a:moveTo>
                <a:lnTo>
                  <a:pt x="1323875" y="0"/>
                </a:lnTo>
                <a:lnTo>
                  <a:pt x="1323875" y="1323875"/>
                </a:lnTo>
                <a:lnTo>
                  <a:pt x="0" y="13238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735568" y="199073"/>
            <a:ext cx="1758135" cy="1450888"/>
          </a:xfrm>
          <a:custGeom>
            <a:avLst/>
            <a:gdLst/>
            <a:ahLst/>
            <a:cxnLst/>
            <a:rect r="r" b="b" t="t" l="l"/>
            <a:pathLst>
              <a:path h="1450888" w="1758135">
                <a:moveTo>
                  <a:pt x="0" y="0"/>
                </a:moveTo>
                <a:lnTo>
                  <a:pt x="1758135" y="0"/>
                </a:lnTo>
                <a:lnTo>
                  <a:pt x="1758135" y="1450887"/>
                </a:lnTo>
                <a:lnTo>
                  <a:pt x="0" y="14508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23875" y="5954227"/>
            <a:ext cx="7913921" cy="3722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90"/>
              </a:lnSpc>
            </a:pPr>
            <a:r>
              <a:rPr lang="en-US" sz="3000">
                <a:solidFill>
                  <a:srgbClr val="344C64"/>
                </a:solidFill>
                <a:latin typeface="Canva Sans Bold"/>
              </a:rPr>
              <a:t>Presented by:</a:t>
            </a:r>
            <a:r>
              <a:rPr lang="en-US" sz="3000">
                <a:solidFill>
                  <a:srgbClr val="344C64"/>
                </a:solidFill>
                <a:latin typeface="Canva Sans Italics"/>
              </a:rPr>
              <a:t> </a:t>
            </a:r>
            <a:r>
              <a:rPr lang="en-US" sz="3000">
                <a:solidFill>
                  <a:srgbClr val="344C64"/>
                </a:solidFill>
                <a:latin typeface="Canva Sans Bold"/>
              </a:rPr>
              <a:t>Nhóm 26</a:t>
            </a:r>
          </a:p>
          <a:p>
            <a:pPr algn="l">
              <a:lnSpc>
                <a:spcPts val="3690"/>
              </a:lnSpc>
            </a:pPr>
            <a:r>
              <a:rPr lang="en-US" sz="3000">
                <a:solidFill>
                  <a:srgbClr val="344C64"/>
                </a:solidFill>
                <a:latin typeface="Canva Sans Italics"/>
              </a:rPr>
              <a:t>   </a:t>
            </a:r>
            <a:r>
              <a:rPr lang="en-US" sz="3000">
                <a:solidFill>
                  <a:srgbClr val="344C64"/>
                </a:solidFill>
                <a:latin typeface="Canva Sans"/>
              </a:rPr>
              <a:t>Nguyễn  Ngô Thành Đạt </a:t>
            </a:r>
          </a:p>
          <a:p>
            <a:pPr algn="l">
              <a:lnSpc>
                <a:spcPts val="3690"/>
              </a:lnSpc>
            </a:pPr>
            <a:r>
              <a:rPr lang="en-US" sz="3000">
                <a:solidFill>
                  <a:srgbClr val="344C64"/>
                </a:solidFill>
                <a:latin typeface="Canva Sans"/>
              </a:rPr>
              <a:t>   Nguyễn Phước Thắng</a:t>
            </a:r>
          </a:p>
          <a:p>
            <a:pPr algn="l">
              <a:lnSpc>
                <a:spcPts val="3690"/>
              </a:lnSpc>
            </a:pPr>
            <a:r>
              <a:rPr lang="en-US" sz="3000">
                <a:solidFill>
                  <a:srgbClr val="344C64"/>
                </a:solidFill>
                <a:latin typeface="Canva Sans"/>
              </a:rPr>
              <a:t>Nguyễn Khánh Duy</a:t>
            </a:r>
          </a:p>
          <a:p>
            <a:pPr algn="l">
              <a:lnSpc>
                <a:spcPts val="3690"/>
              </a:lnSpc>
            </a:pPr>
            <a:r>
              <a:rPr lang="en-US" sz="3000">
                <a:solidFill>
                  <a:srgbClr val="344C64"/>
                </a:solidFill>
                <a:latin typeface="Canva Sans"/>
              </a:rPr>
              <a:t>   Nguyễn Anh Phi</a:t>
            </a:r>
          </a:p>
          <a:p>
            <a:pPr algn="l">
              <a:lnSpc>
                <a:spcPts val="3690"/>
              </a:lnSpc>
            </a:pPr>
          </a:p>
          <a:p>
            <a:pPr algn="l">
              <a:lnSpc>
                <a:spcPts val="3690"/>
              </a:lnSpc>
            </a:pPr>
            <a:r>
              <a:rPr lang="en-US" sz="3000">
                <a:solidFill>
                  <a:srgbClr val="344C64"/>
                </a:solidFill>
                <a:latin typeface="Canva Sans"/>
              </a:rPr>
              <a:t>   </a:t>
            </a:r>
          </a:p>
          <a:p>
            <a:pPr algn="l" marL="0" indent="0" lvl="0">
              <a:lnSpc>
                <a:spcPts val="369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353851" y="3214127"/>
            <a:ext cx="13914321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>
                <a:solidFill>
                  <a:srgbClr val="344C64"/>
                </a:solidFill>
                <a:latin typeface="Now Bold"/>
              </a:rPr>
              <a:t>TITLE: SENTIMENT ANALYSIS OF NEWS ARTICLES ON GOLD IN VIETNAM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183126" y="132398"/>
            <a:ext cx="9554528" cy="1725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56AEFF"/>
                </a:solidFill>
                <a:latin typeface="Canva Sans Bold"/>
              </a:rPr>
              <a:t>­­­­­­ĐẠI HỌC QUỐC GIA THÀNH PHỐ HỒ CHÍ MINH</a:t>
            </a:r>
          </a:p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56AEFF"/>
                </a:solidFill>
                <a:latin typeface="Canva Sans Bold"/>
              </a:rPr>
              <a:t>TRƯỜNG ĐẠI HỌC CÔNG NGHỆ THÔNG TIN</a:t>
            </a:r>
          </a:p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56AEFF"/>
                </a:solidFill>
                <a:latin typeface="Canva Sans Bold"/>
              </a:rPr>
              <a:t>KHOA KHOA HỌC &amp; KỸ THUẬT THÔNG TIN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687837" y="5897077"/>
            <a:ext cx="4523085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344C64"/>
                </a:solidFill>
                <a:latin typeface="Canva Sans Bold"/>
              </a:rPr>
              <a:t>GVHD: Trần Quốc Khánh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7531422" y="9570733"/>
            <a:ext cx="75657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2B2C30"/>
                </a:solidFill>
                <a:latin typeface="Canva Sans Bold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9636" y="822576"/>
            <a:ext cx="17688729" cy="6134957"/>
          </a:xfrm>
          <a:custGeom>
            <a:avLst/>
            <a:gdLst/>
            <a:ahLst/>
            <a:cxnLst/>
            <a:rect r="r" b="b" t="t" l="l"/>
            <a:pathLst>
              <a:path h="6134957" w="17688729">
                <a:moveTo>
                  <a:pt x="0" y="0"/>
                </a:moveTo>
                <a:lnTo>
                  <a:pt x="17688728" y="0"/>
                </a:lnTo>
                <a:lnTo>
                  <a:pt x="17688728" y="6134957"/>
                </a:lnTo>
                <a:lnTo>
                  <a:pt x="0" y="61349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886398" y="7294169"/>
            <a:ext cx="12515205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erif Display Bold"/>
              </a:rPr>
              <a:t>Bảng so sánh hiệu suất các mô hình trên tập dữ liệu chưa tiền xử lý và đã tiền xử lý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531422" y="9706610"/>
            <a:ext cx="75657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2B2C30"/>
                </a:solidFill>
                <a:latin typeface="Canva Sans Bold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7645" y="713434"/>
            <a:ext cx="17591761" cy="51309"/>
          </a:xfrm>
          <a:custGeom>
            <a:avLst/>
            <a:gdLst/>
            <a:ahLst/>
            <a:cxnLst/>
            <a:rect r="r" b="b" t="t" l="l"/>
            <a:pathLst>
              <a:path h="51309" w="17591761">
                <a:moveTo>
                  <a:pt x="0" y="0"/>
                </a:moveTo>
                <a:lnTo>
                  <a:pt x="17591760" y="0"/>
                </a:lnTo>
                <a:lnTo>
                  <a:pt x="17591760" y="51309"/>
                </a:lnTo>
                <a:lnTo>
                  <a:pt x="0" y="513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6592605" y="1930301"/>
            <a:ext cx="5196843" cy="5196843"/>
            <a:chOff x="0" y="0"/>
            <a:chExt cx="3379622" cy="337962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379597" cy="3379597"/>
            </a:xfrm>
            <a:custGeom>
              <a:avLst/>
              <a:gdLst/>
              <a:ahLst/>
              <a:cxnLst/>
              <a:rect r="r" b="b" t="t" l="l"/>
              <a:pathLst>
                <a:path h="3379597" w="3379597">
                  <a:moveTo>
                    <a:pt x="0" y="3379597"/>
                  </a:moveTo>
                  <a:lnTo>
                    <a:pt x="3379597" y="3379597"/>
                  </a:lnTo>
                  <a:lnTo>
                    <a:pt x="337959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6426615" y="1824845"/>
            <a:ext cx="5468289" cy="5468289"/>
            <a:chOff x="0" y="0"/>
            <a:chExt cx="3556152" cy="355615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947801" y="3448177"/>
              <a:ext cx="10160" cy="44450"/>
            </a:xfrm>
            <a:custGeom>
              <a:avLst/>
              <a:gdLst/>
              <a:ahLst/>
              <a:cxnLst/>
              <a:rect r="r" b="b" t="t" l="l"/>
              <a:pathLst>
                <a:path h="44450" w="10160">
                  <a:moveTo>
                    <a:pt x="10160" y="0"/>
                  </a:moveTo>
                  <a:lnTo>
                    <a:pt x="10160" y="44450"/>
                  </a:lnTo>
                  <a:lnTo>
                    <a:pt x="0" y="44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637536" y="3448177"/>
              <a:ext cx="10160" cy="44450"/>
            </a:xfrm>
            <a:custGeom>
              <a:avLst/>
              <a:gdLst/>
              <a:ahLst/>
              <a:cxnLst/>
              <a:rect r="r" b="b" t="t" l="l"/>
              <a:pathLst>
                <a:path h="44450" w="10160">
                  <a:moveTo>
                    <a:pt x="10160" y="0"/>
                  </a:moveTo>
                  <a:lnTo>
                    <a:pt x="10160" y="44450"/>
                  </a:lnTo>
                  <a:lnTo>
                    <a:pt x="0" y="44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63500" y="908431"/>
              <a:ext cx="44450" cy="10160"/>
            </a:xfrm>
            <a:custGeom>
              <a:avLst/>
              <a:gdLst/>
              <a:ahLst/>
              <a:cxnLst/>
              <a:rect r="r" b="b" t="t" l="l"/>
              <a:pathLst>
                <a:path h="10160" w="44450">
                  <a:moveTo>
                    <a:pt x="44450" y="10160"/>
                  </a:moveTo>
                  <a:lnTo>
                    <a:pt x="0" y="10160"/>
                  </a:lnTo>
                  <a:lnTo>
                    <a:pt x="0" y="0"/>
                  </a:lnTo>
                  <a:lnTo>
                    <a:pt x="4445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63500" y="2598166"/>
              <a:ext cx="44450" cy="10160"/>
            </a:xfrm>
            <a:custGeom>
              <a:avLst/>
              <a:gdLst/>
              <a:ahLst/>
              <a:cxnLst/>
              <a:rect r="r" b="b" t="t" l="l"/>
              <a:pathLst>
                <a:path h="10160" w="44450">
                  <a:moveTo>
                    <a:pt x="44450" y="10160"/>
                  </a:moveTo>
                  <a:lnTo>
                    <a:pt x="0" y="10160"/>
                  </a:lnTo>
                  <a:lnTo>
                    <a:pt x="0" y="0"/>
                  </a:lnTo>
                  <a:lnTo>
                    <a:pt x="4445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02870" y="63500"/>
              <a:ext cx="10160" cy="3389757"/>
            </a:xfrm>
            <a:custGeom>
              <a:avLst/>
              <a:gdLst/>
              <a:ahLst/>
              <a:cxnLst/>
              <a:rect r="r" b="b" t="t" l="l"/>
              <a:pathLst>
                <a:path h="3389757" w="10160">
                  <a:moveTo>
                    <a:pt x="0" y="3384677"/>
                  </a:moveTo>
                  <a:lnTo>
                    <a:pt x="0" y="0"/>
                  </a:lnTo>
                  <a:lnTo>
                    <a:pt x="10160" y="0"/>
                  </a:lnTo>
                  <a:lnTo>
                    <a:pt x="10160" y="3389757"/>
                  </a:lnTo>
                  <a:lnTo>
                    <a:pt x="0" y="338975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3482467" y="63500"/>
              <a:ext cx="10160" cy="3389757"/>
            </a:xfrm>
            <a:custGeom>
              <a:avLst/>
              <a:gdLst/>
              <a:ahLst/>
              <a:cxnLst/>
              <a:rect r="r" b="b" t="t" l="l"/>
              <a:pathLst>
                <a:path h="3389757" w="10160">
                  <a:moveTo>
                    <a:pt x="0" y="3384677"/>
                  </a:moveTo>
                  <a:lnTo>
                    <a:pt x="0" y="0"/>
                  </a:lnTo>
                  <a:lnTo>
                    <a:pt x="10160" y="0"/>
                  </a:lnTo>
                  <a:lnTo>
                    <a:pt x="10160" y="3389757"/>
                  </a:lnTo>
                  <a:lnTo>
                    <a:pt x="0" y="338975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02870" y="3443097"/>
              <a:ext cx="3389757" cy="10160"/>
            </a:xfrm>
            <a:custGeom>
              <a:avLst/>
              <a:gdLst/>
              <a:ahLst/>
              <a:cxnLst/>
              <a:rect r="r" b="b" t="t" l="l"/>
              <a:pathLst>
                <a:path h="10160" w="3389757">
                  <a:moveTo>
                    <a:pt x="5080" y="0"/>
                  </a:moveTo>
                  <a:lnTo>
                    <a:pt x="3389757" y="0"/>
                  </a:lnTo>
                  <a:lnTo>
                    <a:pt x="3389757" y="10160"/>
                  </a:lnTo>
                  <a:lnTo>
                    <a:pt x="0" y="101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02870" y="63500"/>
              <a:ext cx="3389757" cy="10160"/>
            </a:xfrm>
            <a:custGeom>
              <a:avLst/>
              <a:gdLst/>
              <a:ahLst/>
              <a:cxnLst/>
              <a:rect r="r" b="b" t="t" l="l"/>
              <a:pathLst>
                <a:path h="10160" w="3389757">
                  <a:moveTo>
                    <a:pt x="5080" y="0"/>
                  </a:moveTo>
                  <a:lnTo>
                    <a:pt x="3389757" y="0"/>
                  </a:lnTo>
                  <a:lnTo>
                    <a:pt x="3389757" y="10160"/>
                  </a:lnTo>
                  <a:lnTo>
                    <a:pt x="0" y="101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12138154" y="1930301"/>
            <a:ext cx="259845" cy="5196843"/>
            <a:chOff x="0" y="0"/>
            <a:chExt cx="168986" cy="337962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69037" cy="3379597"/>
            </a:xfrm>
            <a:custGeom>
              <a:avLst/>
              <a:gdLst/>
              <a:ahLst/>
              <a:cxnLst/>
              <a:rect r="r" b="b" t="t" l="l"/>
              <a:pathLst>
                <a:path h="3379597" w="169037">
                  <a:moveTo>
                    <a:pt x="0" y="3379597"/>
                  </a:moveTo>
                  <a:lnTo>
                    <a:pt x="169037" y="3379597"/>
                  </a:lnTo>
                  <a:lnTo>
                    <a:pt x="16903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6592605" y="1930301"/>
            <a:ext cx="5196843" cy="5196843"/>
          </a:xfrm>
          <a:custGeom>
            <a:avLst/>
            <a:gdLst/>
            <a:ahLst/>
            <a:cxnLst/>
            <a:rect r="r" b="b" t="t" l="l"/>
            <a:pathLst>
              <a:path h="5196843" w="5196843">
                <a:moveTo>
                  <a:pt x="0" y="0"/>
                </a:moveTo>
                <a:lnTo>
                  <a:pt x="5196843" y="0"/>
                </a:lnTo>
                <a:lnTo>
                  <a:pt x="5196843" y="5196843"/>
                </a:lnTo>
                <a:lnTo>
                  <a:pt x="0" y="51968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08" r="-108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2143778" y="1935925"/>
            <a:ext cx="253093" cy="5188407"/>
          </a:xfrm>
          <a:custGeom>
            <a:avLst/>
            <a:gdLst/>
            <a:ahLst/>
            <a:cxnLst/>
            <a:rect r="r" b="b" t="t" l="l"/>
            <a:pathLst>
              <a:path h="5188407" w="253093">
                <a:moveTo>
                  <a:pt x="0" y="0"/>
                </a:moveTo>
                <a:lnTo>
                  <a:pt x="253093" y="0"/>
                </a:lnTo>
                <a:lnTo>
                  <a:pt x="253093" y="5188407"/>
                </a:lnTo>
                <a:lnTo>
                  <a:pt x="0" y="51884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12032699" y="1824845"/>
            <a:ext cx="531290" cy="5407754"/>
            <a:chOff x="0" y="0"/>
            <a:chExt cx="345516" cy="351678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237617" y="3100324"/>
              <a:ext cx="44450" cy="10160"/>
            </a:xfrm>
            <a:custGeom>
              <a:avLst/>
              <a:gdLst/>
              <a:ahLst/>
              <a:cxnLst/>
              <a:rect r="r" b="b" t="t" l="l"/>
              <a:pathLst>
                <a:path h="10160" w="44450">
                  <a:moveTo>
                    <a:pt x="0" y="0"/>
                  </a:moveTo>
                  <a:lnTo>
                    <a:pt x="44450" y="0"/>
                  </a:lnTo>
                  <a:lnTo>
                    <a:pt x="44450" y="10160"/>
                  </a:lnTo>
                  <a:lnTo>
                    <a:pt x="0" y="101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237617" y="2610485"/>
              <a:ext cx="44450" cy="10160"/>
            </a:xfrm>
            <a:custGeom>
              <a:avLst/>
              <a:gdLst/>
              <a:ahLst/>
              <a:cxnLst/>
              <a:rect r="r" b="b" t="t" l="l"/>
              <a:pathLst>
                <a:path h="10160" w="44450">
                  <a:moveTo>
                    <a:pt x="0" y="0"/>
                  </a:moveTo>
                  <a:lnTo>
                    <a:pt x="44450" y="0"/>
                  </a:lnTo>
                  <a:lnTo>
                    <a:pt x="44450" y="10160"/>
                  </a:lnTo>
                  <a:lnTo>
                    <a:pt x="0" y="101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237617" y="2120646"/>
              <a:ext cx="44450" cy="10160"/>
            </a:xfrm>
            <a:custGeom>
              <a:avLst/>
              <a:gdLst/>
              <a:ahLst/>
              <a:cxnLst/>
              <a:rect r="r" b="b" t="t" l="l"/>
              <a:pathLst>
                <a:path h="10160" w="44450">
                  <a:moveTo>
                    <a:pt x="0" y="0"/>
                  </a:moveTo>
                  <a:lnTo>
                    <a:pt x="44450" y="0"/>
                  </a:lnTo>
                  <a:lnTo>
                    <a:pt x="44450" y="10160"/>
                  </a:lnTo>
                  <a:lnTo>
                    <a:pt x="0" y="101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237617" y="1630807"/>
              <a:ext cx="44450" cy="10160"/>
            </a:xfrm>
            <a:custGeom>
              <a:avLst/>
              <a:gdLst/>
              <a:ahLst/>
              <a:cxnLst/>
              <a:rect r="r" b="b" t="t" l="l"/>
              <a:pathLst>
                <a:path h="10160" w="44450">
                  <a:moveTo>
                    <a:pt x="0" y="0"/>
                  </a:moveTo>
                  <a:lnTo>
                    <a:pt x="44450" y="0"/>
                  </a:lnTo>
                  <a:lnTo>
                    <a:pt x="44450" y="10160"/>
                  </a:lnTo>
                  <a:lnTo>
                    <a:pt x="0" y="101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237617" y="1141095"/>
              <a:ext cx="44450" cy="10160"/>
            </a:xfrm>
            <a:custGeom>
              <a:avLst/>
              <a:gdLst/>
              <a:ahLst/>
              <a:cxnLst/>
              <a:rect r="r" b="b" t="t" l="l"/>
              <a:pathLst>
                <a:path h="10160" w="44450">
                  <a:moveTo>
                    <a:pt x="0" y="0"/>
                  </a:moveTo>
                  <a:lnTo>
                    <a:pt x="44450" y="0"/>
                  </a:lnTo>
                  <a:lnTo>
                    <a:pt x="44450" y="10160"/>
                  </a:lnTo>
                  <a:lnTo>
                    <a:pt x="0" y="101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237617" y="651256"/>
              <a:ext cx="44450" cy="10160"/>
            </a:xfrm>
            <a:custGeom>
              <a:avLst/>
              <a:gdLst/>
              <a:ahLst/>
              <a:cxnLst/>
              <a:rect r="r" b="b" t="t" l="l"/>
              <a:pathLst>
                <a:path h="10160" w="44450">
                  <a:moveTo>
                    <a:pt x="0" y="0"/>
                  </a:moveTo>
                  <a:lnTo>
                    <a:pt x="44450" y="0"/>
                  </a:lnTo>
                  <a:lnTo>
                    <a:pt x="44450" y="10160"/>
                  </a:lnTo>
                  <a:lnTo>
                    <a:pt x="0" y="101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237617" y="161417"/>
              <a:ext cx="44450" cy="10160"/>
            </a:xfrm>
            <a:custGeom>
              <a:avLst/>
              <a:gdLst/>
              <a:ahLst/>
              <a:cxnLst/>
              <a:rect r="r" b="b" t="t" l="l"/>
              <a:pathLst>
                <a:path h="10160" w="44450">
                  <a:moveTo>
                    <a:pt x="0" y="0"/>
                  </a:moveTo>
                  <a:lnTo>
                    <a:pt x="44450" y="0"/>
                  </a:lnTo>
                  <a:lnTo>
                    <a:pt x="44450" y="10160"/>
                  </a:lnTo>
                  <a:lnTo>
                    <a:pt x="0" y="101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63500" y="63500"/>
              <a:ext cx="179197" cy="3389757"/>
            </a:xfrm>
            <a:custGeom>
              <a:avLst/>
              <a:gdLst/>
              <a:ahLst/>
              <a:cxnLst/>
              <a:rect r="r" b="b" t="t" l="l"/>
              <a:pathLst>
                <a:path h="3389757" w="179197">
                  <a:moveTo>
                    <a:pt x="5080" y="3379597"/>
                  </a:moveTo>
                  <a:lnTo>
                    <a:pt x="89535" y="3379597"/>
                  </a:lnTo>
                  <a:lnTo>
                    <a:pt x="89535" y="3384677"/>
                  </a:lnTo>
                  <a:lnTo>
                    <a:pt x="89535" y="3379597"/>
                  </a:lnTo>
                  <a:lnTo>
                    <a:pt x="173990" y="3379597"/>
                  </a:lnTo>
                  <a:lnTo>
                    <a:pt x="173990" y="3384677"/>
                  </a:lnTo>
                  <a:lnTo>
                    <a:pt x="168910" y="3384677"/>
                  </a:lnTo>
                  <a:lnTo>
                    <a:pt x="174117" y="10160"/>
                  </a:lnTo>
                  <a:lnTo>
                    <a:pt x="89535" y="10160"/>
                  </a:lnTo>
                  <a:lnTo>
                    <a:pt x="5080" y="10160"/>
                  </a:lnTo>
                  <a:lnTo>
                    <a:pt x="5080" y="5080"/>
                  </a:lnTo>
                  <a:lnTo>
                    <a:pt x="10160" y="5080"/>
                  </a:lnTo>
                  <a:lnTo>
                    <a:pt x="5080" y="3379597"/>
                  </a:lnTo>
                  <a:moveTo>
                    <a:pt x="5080" y="3389757"/>
                  </a:moveTo>
                  <a:lnTo>
                    <a:pt x="0" y="3389757"/>
                  </a:lnTo>
                  <a:lnTo>
                    <a:pt x="5080" y="0"/>
                  </a:lnTo>
                  <a:lnTo>
                    <a:pt x="179197" y="0"/>
                  </a:lnTo>
                  <a:lnTo>
                    <a:pt x="174117" y="3389757"/>
                  </a:lnTo>
                  <a:lnTo>
                    <a:pt x="5080" y="3389757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27" id="27"/>
          <p:cNvSpPr/>
          <p:nvPr/>
        </p:nvSpPr>
        <p:spPr>
          <a:xfrm flipH="false" flipV="false" rot="0">
            <a:off x="3261130" y="8217669"/>
            <a:ext cx="12908999" cy="1799214"/>
          </a:xfrm>
          <a:custGeom>
            <a:avLst/>
            <a:gdLst/>
            <a:ahLst/>
            <a:cxnLst/>
            <a:rect r="r" b="b" t="t" l="l"/>
            <a:pathLst>
              <a:path h="1799214" w="12908999">
                <a:moveTo>
                  <a:pt x="0" y="0"/>
                </a:moveTo>
                <a:lnTo>
                  <a:pt x="12908999" y="0"/>
                </a:lnTo>
                <a:lnTo>
                  <a:pt x="12908999" y="1799214"/>
                </a:lnTo>
                <a:lnTo>
                  <a:pt x="0" y="17992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5131" r="0" b="-5131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17531422" y="9706610"/>
            <a:ext cx="75657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2B2C30"/>
                </a:solidFill>
                <a:latin typeface="Canva Sans Bold"/>
              </a:rPr>
              <a:t>11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57645" y="158698"/>
            <a:ext cx="368518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2B2C30"/>
                </a:solidFill>
                <a:latin typeface="Canva Sans Bold"/>
              </a:rPr>
              <a:t>4. </a:t>
            </a:r>
            <a:r>
              <a:rPr lang="en-US" sz="3399">
                <a:solidFill>
                  <a:srgbClr val="2B2C30"/>
                </a:solidFill>
                <a:latin typeface="Canva Sans Bold"/>
              </a:rPr>
              <a:t>Result Analysis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331705" y="3116372"/>
            <a:ext cx="124203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DejaVu Sans Light"/>
              </a:rPr>
              <a:t>0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6331705" y="5714809"/>
            <a:ext cx="124203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DejaVu Sans Light"/>
              </a:rPr>
              <a:t>1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7829714" y="5694508"/>
            <a:ext cx="124203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FDE725"/>
                </a:solidFill>
                <a:latin typeface="DejaVu Sans Light"/>
              </a:rPr>
              <a:t>5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7829714" y="7224857"/>
            <a:ext cx="124203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DejaVu Sans Light"/>
              </a:rPr>
              <a:t>0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7767627" y="3096087"/>
            <a:ext cx="421324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440154"/>
                </a:solidFill>
                <a:latin typeface="DejaVu Sans Light"/>
              </a:rPr>
              <a:t>68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8465112" y="7491864"/>
            <a:ext cx="2501035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DejaVu Sans Light"/>
              </a:rPr>
              <a:t>Predicted label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428136" y="3096087"/>
            <a:ext cx="124203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FDE725"/>
                </a:solidFill>
                <a:latin typeface="DejaVu Sans Light"/>
              </a:rPr>
              <a:t>3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0428136" y="7224857"/>
            <a:ext cx="124203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DejaVu Sans Light"/>
              </a:rPr>
              <a:t>1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366049" y="5694508"/>
            <a:ext cx="600098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440154"/>
                </a:solidFill>
                <a:latin typeface="DejaVu Sans Light"/>
              </a:rPr>
              <a:t>72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2534696" y="1815402"/>
            <a:ext cx="248406" cy="49516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44"/>
              </a:lnSpc>
            </a:pPr>
            <a:r>
              <a:rPr lang="en-US" sz="1537">
                <a:solidFill>
                  <a:srgbClr val="000000"/>
                </a:solidFill>
                <a:latin typeface="DejaVu Sans Light"/>
              </a:rPr>
              <a:t>70</a:t>
            </a:r>
          </a:p>
          <a:p>
            <a:pPr algn="just">
              <a:lnSpc>
                <a:spcPts val="3844"/>
              </a:lnSpc>
            </a:pPr>
            <a:r>
              <a:rPr lang="en-US" sz="1537">
                <a:solidFill>
                  <a:srgbClr val="000000"/>
                </a:solidFill>
                <a:latin typeface="DejaVu Sans Light"/>
              </a:rPr>
              <a:t>60 50 40 30 20 10</a:t>
            </a:r>
          </a:p>
        </p:txBody>
      </p:sp>
      <p:sp>
        <p:nvSpPr>
          <p:cNvPr name="TextBox 40" id="40"/>
          <p:cNvSpPr txBox="true"/>
          <p:nvPr/>
        </p:nvSpPr>
        <p:spPr>
          <a:xfrm rot="-5400000">
            <a:off x="5049762" y="3711016"/>
            <a:ext cx="2268165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DejaVu Sans Light"/>
              </a:rPr>
              <a:t>True label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8188951" y="1508615"/>
            <a:ext cx="2004356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DejaVu Sans Light"/>
              </a:rPr>
              <a:t>Confusion matrix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568456" y="981075"/>
            <a:ext cx="17719544" cy="1054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000000"/>
                </a:solidFill>
                <a:latin typeface="Canva Sans Bold"/>
              </a:rPr>
              <a:t>PhoBERTv2</a:t>
            </a:r>
            <a:r>
              <a:rPr lang="en-US" sz="3099">
                <a:solidFill>
                  <a:srgbClr val="000000"/>
                </a:solidFill>
                <a:latin typeface="Canva Sans"/>
              </a:rPr>
              <a:t> với input là </a:t>
            </a:r>
            <a:r>
              <a:rPr lang="en-US" sz="3099">
                <a:solidFill>
                  <a:srgbClr val="000000"/>
                </a:solidFill>
                <a:latin typeface="Canva Sans Bold"/>
              </a:rPr>
              <a:t>Titile + Content</a:t>
            </a:r>
            <a:r>
              <a:rPr lang="en-US" sz="3099">
                <a:solidFill>
                  <a:srgbClr val="000000"/>
                </a:solidFill>
                <a:latin typeface="Canva Sans"/>
              </a:rPr>
              <a:t>, được thực hiện trên dataset được được pre-processing và đã được balance. 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7645" y="713434"/>
            <a:ext cx="17591761" cy="51309"/>
          </a:xfrm>
          <a:custGeom>
            <a:avLst/>
            <a:gdLst/>
            <a:ahLst/>
            <a:cxnLst/>
            <a:rect r="r" b="b" t="t" l="l"/>
            <a:pathLst>
              <a:path h="51309" w="17591761">
                <a:moveTo>
                  <a:pt x="0" y="0"/>
                </a:moveTo>
                <a:lnTo>
                  <a:pt x="17591760" y="0"/>
                </a:lnTo>
                <a:lnTo>
                  <a:pt x="17591760" y="51309"/>
                </a:lnTo>
                <a:lnTo>
                  <a:pt x="0" y="513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531422" y="9706610"/>
            <a:ext cx="75657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2B2C30"/>
                </a:solidFill>
                <a:latin typeface="Canva Sans Bold"/>
              </a:rPr>
              <a:t>12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57645" y="158698"/>
            <a:ext cx="236954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2B2C30"/>
                </a:solidFill>
                <a:latin typeface="Canva Sans Bold"/>
              </a:rPr>
              <a:t>Conclusion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50411" y="1841256"/>
            <a:ext cx="17637589" cy="4050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0" indent="-356235" lvl="1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2B2C30"/>
                </a:solidFill>
                <a:latin typeface="Canva Sans"/>
              </a:rPr>
              <a:t>Trong đồ án này, nhóm đã xây dựng được </a:t>
            </a:r>
            <a:r>
              <a:rPr lang="en-US" sz="3300">
                <a:solidFill>
                  <a:srgbClr val="2B2C30"/>
                </a:solidFill>
                <a:latin typeface="Canva Sans Bold"/>
              </a:rPr>
              <a:t>Dataset </a:t>
            </a:r>
            <a:r>
              <a:rPr lang="en-US" sz="3300">
                <a:solidFill>
                  <a:srgbClr val="2B2C30"/>
                </a:solidFill>
                <a:latin typeface="Canva Sans"/>
              </a:rPr>
              <a:t>các bài báo về vàng hiện nay dùng cho task phân tích cảm xúc về vàng </a:t>
            </a:r>
            <a:r>
              <a:rPr lang="en-US" sz="3300">
                <a:solidFill>
                  <a:srgbClr val="2B2C30"/>
                </a:solidFill>
                <a:latin typeface="Canva Sans Bold"/>
              </a:rPr>
              <a:t>SJC</a:t>
            </a:r>
            <a:r>
              <a:rPr lang="en-US" sz="3300">
                <a:solidFill>
                  <a:srgbClr val="2B2C30"/>
                </a:solidFill>
                <a:latin typeface="Canva Sans"/>
              </a:rPr>
              <a:t>.</a:t>
            </a:r>
          </a:p>
          <a:p>
            <a:pPr algn="l" marL="712470" indent="-356235" lvl="1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2B2C30"/>
                </a:solidFill>
                <a:latin typeface="Canva Sans"/>
              </a:rPr>
              <a:t>Thử nghiệm các model pretrain mới cho tiếng Việt tại thời điểm hiện tại như là </a:t>
            </a:r>
            <a:r>
              <a:rPr lang="en-US" sz="3300">
                <a:solidFill>
                  <a:srgbClr val="2B2C30"/>
                </a:solidFill>
                <a:latin typeface="Canva Sans Bold"/>
              </a:rPr>
              <a:t>VisoBERT, CafeBERT, PhoBERTv2.</a:t>
            </a:r>
          </a:p>
          <a:p>
            <a:pPr algn="l" marL="712470" indent="-356235" lvl="1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2B2C30"/>
                </a:solidFill>
                <a:latin typeface="Canva Sans"/>
              </a:rPr>
              <a:t>Đồng thời thực hiện trên các pre-processing data khác nhau để tìm ra hướng xử lý mang lại kết quả tốt nhất.</a:t>
            </a:r>
          </a:p>
          <a:p>
            <a:pPr algn="l">
              <a:lnSpc>
                <a:spcPts val="462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683520" y="1590911"/>
            <a:ext cx="2651835" cy="2651835"/>
          </a:xfrm>
          <a:custGeom>
            <a:avLst/>
            <a:gdLst/>
            <a:ahLst/>
            <a:cxnLst/>
            <a:rect r="r" b="b" t="t" l="l"/>
            <a:pathLst>
              <a:path h="2651835" w="2651835">
                <a:moveTo>
                  <a:pt x="0" y="0"/>
                </a:moveTo>
                <a:lnTo>
                  <a:pt x="2651835" y="0"/>
                </a:lnTo>
                <a:lnTo>
                  <a:pt x="2651835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8604104" y="566260"/>
            <a:ext cx="9144000" cy="9144000"/>
            <a:chOff x="0" y="0"/>
            <a:chExt cx="3331210" cy="33312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331210" cy="3331210"/>
            </a:xfrm>
            <a:custGeom>
              <a:avLst/>
              <a:gdLst/>
              <a:ahLst/>
              <a:cxnLst/>
              <a:rect r="r" b="b" t="t" l="l"/>
              <a:pathLst>
                <a:path h="3331210" w="3331210">
                  <a:moveTo>
                    <a:pt x="3331210" y="3331210"/>
                  </a:moveTo>
                  <a:lnTo>
                    <a:pt x="0" y="3331210"/>
                  </a:lnTo>
                  <a:cubicBezTo>
                    <a:pt x="0" y="1490980"/>
                    <a:pt x="1490980" y="0"/>
                    <a:pt x="3331210" y="0"/>
                  </a:cubicBezTo>
                  <a:lnTo>
                    <a:pt x="3331210" y="3331210"/>
                  </a:lnTo>
                  <a:close/>
                </a:path>
              </a:pathLst>
            </a:custGeom>
            <a:blipFill>
              <a:blip r:embed="rId4"/>
              <a:stretch>
                <a:fillRect l="-25000" t="0" r="-2500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862361" y="3749905"/>
            <a:ext cx="10434893" cy="2633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43"/>
              </a:lnSpc>
            </a:pPr>
            <a:r>
              <a:rPr lang="en-US" sz="7530" spc="459">
                <a:solidFill>
                  <a:srgbClr val="145DA0"/>
                </a:solidFill>
                <a:latin typeface="Now Bold"/>
              </a:rPr>
              <a:t>THANK'S FOR WATCHING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-789475" y="-570381"/>
            <a:ext cx="2651835" cy="2651835"/>
          </a:xfrm>
          <a:custGeom>
            <a:avLst/>
            <a:gdLst/>
            <a:ahLst/>
            <a:cxnLst/>
            <a:rect r="r" b="b" t="t" l="l"/>
            <a:pathLst>
              <a:path h="2651835" w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531422" y="9706610"/>
            <a:ext cx="75657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2B2C30"/>
                </a:solidFill>
                <a:latin typeface="Canva Sans Bold"/>
              </a:rPr>
              <a:t>13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7645" y="713434"/>
            <a:ext cx="17591761" cy="51309"/>
          </a:xfrm>
          <a:custGeom>
            <a:avLst/>
            <a:gdLst/>
            <a:ahLst/>
            <a:cxnLst/>
            <a:rect r="r" b="b" t="t" l="l"/>
            <a:pathLst>
              <a:path h="51309" w="17591761">
                <a:moveTo>
                  <a:pt x="0" y="0"/>
                </a:moveTo>
                <a:lnTo>
                  <a:pt x="17591760" y="0"/>
                </a:lnTo>
                <a:lnTo>
                  <a:pt x="17591760" y="51309"/>
                </a:lnTo>
                <a:lnTo>
                  <a:pt x="0" y="513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300925" y="3201570"/>
            <a:ext cx="2613061" cy="2273181"/>
            <a:chOff x="0" y="0"/>
            <a:chExt cx="991873" cy="86286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91873" cy="862860"/>
            </a:xfrm>
            <a:custGeom>
              <a:avLst/>
              <a:gdLst/>
              <a:ahLst/>
              <a:cxnLst/>
              <a:rect r="r" b="b" t="t" l="l"/>
              <a:pathLst>
                <a:path h="86286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 flipV="true">
            <a:off x="2448222" y="4757891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5158822" y="3201570"/>
            <a:ext cx="2613061" cy="2273181"/>
            <a:chOff x="0" y="0"/>
            <a:chExt cx="991873" cy="86286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91873" cy="862860"/>
            </a:xfrm>
            <a:custGeom>
              <a:avLst/>
              <a:gdLst/>
              <a:ahLst/>
              <a:cxnLst/>
              <a:rect r="r" b="b" t="t" l="l"/>
              <a:pathLst>
                <a:path h="86286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 flipV="true">
            <a:off x="5306119" y="4757891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1" id="11"/>
          <p:cNvGrpSpPr/>
          <p:nvPr/>
        </p:nvGrpSpPr>
        <p:grpSpPr>
          <a:xfrm rot="0">
            <a:off x="5158822" y="5914374"/>
            <a:ext cx="2613061" cy="2252658"/>
            <a:chOff x="0" y="0"/>
            <a:chExt cx="991873" cy="85507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91873" cy="855070"/>
            </a:xfrm>
            <a:custGeom>
              <a:avLst/>
              <a:gdLst/>
              <a:ahLst/>
              <a:cxnLst/>
              <a:rect r="r" b="b" t="t" l="l"/>
              <a:pathLst>
                <a:path h="85507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55070"/>
                  </a:lnTo>
                  <a:lnTo>
                    <a:pt x="0" y="85507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991873" cy="8931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14" id="14"/>
          <p:cNvSpPr/>
          <p:nvPr/>
        </p:nvSpPr>
        <p:spPr>
          <a:xfrm flipV="true">
            <a:off x="5306119" y="7470695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9144000" y="1698193"/>
            <a:ext cx="6992751" cy="8074770"/>
            <a:chOff x="0" y="0"/>
            <a:chExt cx="5499100" cy="63500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4991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4991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gradFill rotWithShape="true">
              <a:gsLst>
                <a:gs pos="0">
                  <a:srgbClr val="8C52FF">
                    <a:alpha val="100000"/>
                  </a:srgbClr>
                </a:gs>
                <a:gs pos="100000">
                  <a:srgbClr val="00BF63">
                    <a:alpha val="100000"/>
                  </a:srgbClr>
                </a:gs>
              </a:gsLst>
              <a:lin ang="0"/>
            </a:gradFill>
            <a:ln w="12700">
              <a:solidFill>
                <a:srgbClr val="000000"/>
              </a:solidFill>
            </a:ln>
          </p:spPr>
        </p:sp>
      </p:grp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9891147" y="1698193"/>
            <a:ext cx="6697476" cy="7733806"/>
            <a:chOff x="0" y="0"/>
            <a:chExt cx="5499100" cy="63500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4991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4991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blipFill>
              <a:blip r:embed="rId3"/>
              <a:stretch>
                <a:fillRect l="-36659" t="0" r="-36659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2298111" y="5893851"/>
            <a:ext cx="2613061" cy="2273181"/>
            <a:chOff x="0" y="0"/>
            <a:chExt cx="991873" cy="86286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991873" cy="862860"/>
            </a:xfrm>
            <a:custGeom>
              <a:avLst/>
              <a:gdLst/>
              <a:ahLst/>
              <a:cxnLst/>
              <a:rect r="r" b="b" t="t" l="l"/>
              <a:pathLst>
                <a:path h="862860" w="991873">
                  <a:moveTo>
                    <a:pt x="0" y="0"/>
                  </a:moveTo>
                  <a:lnTo>
                    <a:pt x="991873" y="0"/>
                  </a:lnTo>
                  <a:lnTo>
                    <a:pt x="991873" y="862860"/>
                  </a:lnTo>
                  <a:lnTo>
                    <a:pt x="0" y="862860"/>
                  </a:lnTo>
                  <a:close/>
                </a:path>
              </a:pathLst>
            </a:custGeom>
            <a:solidFill>
              <a:srgbClr val="145DA0"/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991873" cy="9009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AutoShape 22" id="22"/>
          <p:cNvSpPr/>
          <p:nvPr/>
        </p:nvSpPr>
        <p:spPr>
          <a:xfrm flipV="true">
            <a:off x="2445408" y="7450172"/>
            <a:ext cx="220312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3" id="23"/>
          <p:cNvSpPr txBox="true"/>
          <p:nvPr/>
        </p:nvSpPr>
        <p:spPr>
          <a:xfrm rot="0">
            <a:off x="2986667" y="1698193"/>
            <a:ext cx="8437330" cy="1181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360"/>
              </a:lnSpc>
              <a:spcBef>
                <a:spcPct val="0"/>
              </a:spcBef>
            </a:pPr>
            <a:r>
              <a:rPr lang="en-US" sz="7800">
                <a:solidFill>
                  <a:srgbClr val="145DA0"/>
                </a:solidFill>
                <a:latin typeface="Canva Sans Bold"/>
              </a:rPr>
              <a:t>NỘI DUNG</a:t>
            </a:r>
            <a:r>
              <a:rPr lang="en-US" sz="7800">
                <a:solidFill>
                  <a:srgbClr val="145DA0"/>
                </a:solidFill>
                <a:latin typeface="Canva Sans Bold"/>
              </a:rPr>
              <a:t>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448222" y="4903757"/>
            <a:ext cx="2318467" cy="452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26"/>
              </a:lnSpc>
            </a:pPr>
            <a:r>
              <a:rPr lang="en-US" sz="2700">
                <a:solidFill>
                  <a:srgbClr val="FFFFFF"/>
                </a:solidFill>
                <a:latin typeface="DM Sans"/>
              </a:rPr>
              <a:t>Introduction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762228" y="3343329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01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5306119" y="4903757"/>
            <a:ext cx="2318467" cy="452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26"/>
              </a:lnSpc>
            </a:pPr>
            <a:r>
              <a:rPr lang="en-US" sz="2700">
                <a:solidFill>
                  <a:srgbClr val="FFFFFF"/>
                </a:solidFill>
                <a:latin typeface="DM Sans"/>
              </a:rPr>
              <a:t>Dataset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5620125" y="3343329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02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5306119" y="7616561"/>
            <a:ext cx="2318467" cy="452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26"/>
              </a:lnSpc>
            </a:pPr>
            <a:r>
              <a:rPr lang="en-US" sz="2700">
                <a:solidFill>
                  <a:srgbClr val="FFFFFF"/>
                </a:solidFill>
                <a:latin typeface="DM Sans"/>
              </a:rPr>
              <a:t>Analysis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5620125" y="6056133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04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2445408" y="7596038"/>
            <a:ext cx="2318467" cy="452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26"/>
              </a:lnSpc>
            </a:pPr>
            <a:r>
              <a:rPr lang="en-US" sz="2700">
                <a:solidFill>
                  <a:srgbClr val="FFFFFF"/>
                </a:solidFill>
                <a:latin typeface="DM Sans"/>
              </a:rPr>
              <a:t>Experiments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2759414" y="6035610"/>
            <a:ext cx="1690455" cy="973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5">
                <a:solidFill>
                  <a:srgbClr val="FFFFFF"/>
                </a:solidFill>
                <a:latin typeface="DM Sans Bold"/>
              </a:rPr>
              <a:t>03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7192828" y="9365324"/>
            <a:ext cx="75657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7645" y="713434"/>
            <a:ext cx="17591761" cy="51309"/>
          </a:xfrm>
          <a:custGeom>
            <a:avLst/>
            <a:gdLst/>
            <a:ahLst/>
            <a:cxnLst/>
            <a:rect r="r" b="b" t="t" l="l"/>
            <a:pathLst>
              <a:path h="51309" w="17591761">
                <a:moveTo>
                  <a:pt x="0" y="0"/>
                </a:moveTo>
                <a:lnTo>
                  <a:pt x="17591760" y="0"/>
                </a:lnTo>
                <a:lnTo>
                  <a:pt x="17591760" y="51309"/>
                </a:lnTo>
                <a:lnTo>
                  <a:pt x="0" y="513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601515" y="2148055"/>
            <a:ext cx="10362713" cy="7625230"/>
          </a:xfrm>
          <a:custGeom>
            <a:avLst/>
            <a:gdLst/>
            <a:ahLst/>
            <a:cxnLst/>
            <a:rect r="r" b="b" t="t" l="l"/>
            <a:pathLst>
              <a:path h="7625230" w="10362713">
                <a:moveTo>
                  <a:pt x="0" y="0"/>
                </a:moveTo>
                <a:lnTo>
                  <a:pt x="10362713" y="0"/>
                </a:lnTo>
                <a:lnTo>
                  <a:pt x="10362713" y="7625230"/>
                </a:lnTo>
                <a:lnTo>
                  <a:pt x="0" y="76252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57645" y="149554"/>
            <a:ext cx="15692454" cy="563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Canva Sans Bold"/>
              </a:rPr>
              <a:t>Introduction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520633" y="9706610"/>
            <a:ext cx="75657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2B2C30"/>
                </a:solidFill>
                <a:latin typeface="Canva Sans Bold"/>
              </a:rPr>
              <a:t>3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93172" y="1107755"/>
            <a:ext cx="16920705" cy="4495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3000">
                <a:solidFill>
                  <a:srgbClr val="000000"/>
                </a:solidFill>
                <a:latin typeface="Canva Sans Bold"/>
              </a:rPr>
              <a:t>Ý nghĩa của phân tích biến động vàng trong thị trường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</a:rPr>
              <a:t>Khả năng dự đoán 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</a:rPr>
              <a:t>Quản lý rủi ro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</a:rPr>
              <a:t>Quyết định đầu tư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</a:rPr>
              <a:t>Phân tích tâm lý thị trường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</a:rPr>
              <a:t>Lợi thế cạnh tranh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7645" y="713434"/>
            <a:ext cx="17591761" cy="51309"/>
          </a:xfrm>
          <a:custGeom>
            <a:avLst/>
            <a:gdLst/>
            <a:ahLst/>
            <a:cxnLst/>
            <a:rect r="r" b="b" t="t" l="l"/>
            <a:pathLst>
              <a:path h="51309" w="17591761">
                <a:moveTo>
                  <a:pt x="0" y="0"/>
                </a:moveTo>
                <a:lnTo>
                  <a:pt x="17591760" y="0"/>
                </a:lnTo>
                <a:lnTo>
                  <a:pt x="17591760" y="51309"/>
                </a:lnTo>
                <a:lnTo>
                  <a:pt x="0" y="513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57645" y="149554"/>
            <a:ext cx="15692454" cy="563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Canva Sans Bold"/>
              </a:rPr>
              <a:t>Introduction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520633" y="9706610"/>
            <a:ext cx="75657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2B2C30"/>
                </a:solidFill>
                <a:latin typeface="Canva Sans Bold"/>
              </a:rPr>
              <a:t>4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93172" y="1107755"/>
            <a:ext cx="16920705" cy="297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3000">
                <a:solidFill>
                  <a:srgbClr val="000000"/>
                </a:solidFill>
                <a:latin typeface="Canva Sans Bold"/>
              </a:rPr>
              <a:t>Mục tiêu đề tài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</a:rPr>
              <a:t>Giới thiệu dataset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</a:rPr>
              <a:t>Giới thiệu mô hình: PhoBERTv2, VisoBERT, CafeBERT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</a:rPr>
              <a:t>So sánh các mô hình khi ứng dụng vào đề tài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7645" y="713434"/>
            <a:ext cx="17591761" cy="51309"/>
          </a:xfrm>
          <a:custGeom>
            <a:avLst/>
            <a:gdLst/>
            <a:ahLst/>
            <a:cxnLst/>
            <a:rect r="r" b="b" t="t" l="l"/>
            <a:pathLst>
              <a:path h="51309" w="17591761">
                <a:moveTo>
                  <a:pt x="0" y="0"/>
                </a:moveTo>
                <a:lnTo>
                  <a:pt x="17591760" y="0"/>
                </a:lnTo>
                <a:lnTo>
                  <a:pt x="17591760" y="51309"/>
                </a:lnTo>
                <a:lnTo>
                  <a:pt x="0" y="513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377453" y="3936680"/>
            <a:ext cx="11127024" cy="5321620"/>
          </a:xfrm>
          <a:custGeom>
            <a:avLst/>
            <a:gdLst/>
            <a:ahLst/>
            <a:cxnLst/>
            <a:rect r="r" b="b" t="t" l="l"/>
            <a:pathLst>
              <a:path h="5321620" w="11127024">
                <a:moveTo>
                  <a:pt x="0" y="0"/>
                </a:moveTo>
                <a:lnTo>
                  <a:pt x="11127023" y="0"/>
                </a:lnTo>
                <a:lnTo>
                  <a:pt x="11127023" y="5321620"/>
                </a:lnTo>
                <a:lnTo>
                  <a:pt x="0" y="53216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57645" y="149554"/>
            <a:ext cx="15692454" cy="563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Canva Sans Bold"/>
              </a:rPr>
              <a:t>Introduction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520633" y="9706610"/>
            <a:ext cx="75657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2B2C30"/>
                </a:solidFill>
                <a:latin typeface="Canva Sans Bold"/>
              </a:rPr>
              <a:t>5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93172" y="1107755"/>
            <a:ext cx="16920705" cy="2209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3000">
                <a:solidFill>
                  <a:srgbClr val="000000"/>
                </a:solidFill>
                <a:latin typeface="Canva Sans Bold"/>
              </a:rPr>
              <a:t> Input/Output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</a:rPr>
              <a:t>Input: Các bài báo liên quan đến vàng 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Canva Sans"/>
              </a:rPr>
              <a:t>Output: Các nhãn INCREASE hoặc DECREASE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33314" y="1809218"/>
            <a:ext cx="14540510" cy="7449082"/>
          </a:xfrm>
          <a:custGeom>
            <a:avLst/>
            <a:gdLst/>
            <a:ahLst/>
            <a:cxnLst/>
            <a:rect r="r" b="b" t="t" l="l"/>
            <a:pathLst>
              <a:path h="7449082" w="14540510">
                <a:moveTo>
                  <a:pt x="0" y="0"/>
                </a:moveTo>
                <a:lnTo>
                  <a:pt x="14540509" y="0"/>
                </a:lnTo>
                <a:lnTo>
                  <a:pt x="14540509" y="7449082"/>
                </a:lnTo>
                <a:lnTo>
                  <a:pt x="0" y="74490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531422" y="9706610"/>
            <a:ext cx="75657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2B2C30"/>
                </a:solidFill>
                <a:latin typeface="Canva Sans Bold"/>
              </a:rPr>
              <a:t>6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534352"/>
            <a:ext cx="16230600" cy="979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583"/>
              </a:lnSpc>
            </a:pPr>
            <a:r>
              <a:rPr lang="en-US" sz="6319">
                <a:solidFill>
                  <a:srgbClr val="000000"/>
                </a:solidFill>
                <a:latin typeface="DejaVu Serif Bold"/>
              </a:rPr>
              <a:t>Dataset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7239" y="1946702"/>
            <a:ext cx="4491374" cy="1710465"/>
          </a:xfrm>
          <a:custGeom>
            <a:avLst/>
            <a:gdLst/>
            <a:ahLst/>
            <a:cxnLst/>
            <a:rect r="r" b="b" t="t" l="l"/>
            <a:pathLst>
              <a:path h="1710465" w="4491374">
                <a:moveTo>
                  <a:pt x="0" y="0"/>
                </a:moveTo>
                <a:lnTo>
                  <a:pt x="4491374" y="0"/>
                </a:lnTo>
                <a:lnTo>
                  <a:pt x="4491374" y="1710465"/>
                </a:lnTo>
                <a:lnTo>
                  <a:pt x="0" y="17104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098599" y="1790747"/>
            <a:ext cx="1772244" cy="2094470"/>
          </a:xfrm>
          <a:custGeom>
            <a:avLst/>
            <a:gdLst/>
            <a:ahLst/>
            <a:cxnLst/>
            <a:rect r="r" b="b" t="t" l="l"/>
            <a:pathLst>
              <a:path h="2094470" w="1772244">
                <a:moveTo>
                  <a:pt x="0" y="0"/>
                </a:moveTo>
                <a:lnTo>
                  <a:pt x="1772244" y="0"/>
                </a:lnTo>
                <a:lnTo>
                  <a:pt x="1772244" y="2094470"/>
                </a:lnTo>
                <a:lnTo>
                  <a:pt x="0" y="20944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85168" y="1946702"/>
            <a:ext cx="4131035" cy="1726275"/>
          </a:xfrm>
          <a:custGeom>
            <a:avLst/>
            <a:gdLst/>
            <a:ahLst/>
            <a:cxnLst/>
            <a:rect r="r" b="b" t="t" l="l"/>
            <a:pathLst>
              <a:path h="1726275" w="4131035">
                <a:moveTo>
                  <a:pt x="0" y="0"/>
                </a:moveTo>
                <a:lnTo>
                  <a:pt x="4131035" y="0"/>
                </a:lnTo>
                <a:lnTo>
                  <a:pt x="4131035" y="1726274"/>
                </a:lnTo>
                <a:lnTo>
                  <a:pt x="0" y="17262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630528" y="2106454"/>
            <a:ext cx="6360233" cy="1406769"/>
          </a:xfrm>
          <a:custGeom>
            <a:avLst/>
            <a:gdLst/>
            <a:ahLst/>
            <a:cxnLst/>
            <a:rect r="r" b="b" t="t" l="l"/>
            <a:pathLst>
              <a:path h="1406769" w="6360233">
                <a:moveTo>
                  <a:pt x="0" y="0"/>
                </a:moveTo>
                <a:lnTo>
                  <a:pt x="6360233" y="0"/>
                </a:lnTo>
                <a:lnTo>
                  <a:pt x="6360233" y="1406770"/>
                </a:lnTo>
                <a:lnTo>
                  <a:pt x="0" y="14067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54827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47837" y="4339098"/>
            <a:ext cx="14803475" cy="5434187"/>
          </a:xfrm>
          <a:custGeom>
            <a:avLst/>
            <a:gdLst/>
            <a:ahLst/>
            <a:cxnLst/>
            <a:rect r="r" b="b" t="t" l="l"/>
            <a:pathLst>
              <a:path h="5434187" w="14803475">
                <a:moveTo>
                  <a:pt x="0" y="0"/>
                </a:moveTo>
                <a:lnTo>
                  <a:pt x="14803475" y="0"/>
                </a:lnTo>
                <a:lnTo>
                  <a:pt x="14803475" y="5434187"/>
                </a:lnTo>
                <a:lnTo>
                  <a:pt x="0" y="543418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11544803" y="1800272"/>
            <a:ext cx="0" cy="2336150"/>
          </a:xfrm>
          <a:prstGeom prst="line">
            <a:avLst/>
          </a:prstGeom>
          <a:ln cap="flat" w="38100">
            <a:solidFill>
              <a:srgbClr val="000000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683403" y="4145947"/>
            <a:ext cx="16848020" cy="0"/>
          </a:xfrm>
          <a:prstGeom prst="line">
            <a:avLst/>
          </a:prstGeom>
          <a:ln cap="flat" w="38100">
            <a:solidFill>
              <a:srgbClr val="000000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7531422" y="9706610"/>
            <a:ext cx="75657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2B2C30"/>
                </a:solidFill>
                <a:latin typeface="Canva Sans Bold"/>
              </a:rPr>
              <a:t>7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534352"/>
            <a:ext cx="16230600" cy="979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583"/>
              </a:lnSpc>
            </a:pPr>
            <a:r>
              <a:rPr lang="en-US" sz="6319">
                <a:solidFill>
                  <a:srgbClr val="000000"/>
                </a:solidFill>
                <a:latin typeface="DejaVu Serif Bold"/>
              </a:rPr>
              <a:t>Dataset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7239" y="1946702"/>
            <a:ext cx="4491374" cy="1710465"/>
          </a:xfrm>
          <a:custGeom>
            <a:avLst/>
            <a:gdLst/>
            <a:ahLst/>
            <a:cxnLst/>
            <a:rect r="r" b="b" t="t" l="l"/>
            <a:pathLst>
              <a:path h="1710465" w="4491374">
                <a:moveTo>
                  <a:pt x="0" y="0"/>
                </a:moveTo>
                <a:lnTo>
                  <a:pt x="4491374" y="0"/>
                </a:lnTo>
                <a:lnTo>
                  <a:pt x="4491374" y="1710465"/>
                </a:lnTo>
                <a:lnTo>
                  <a:pt x="0" y="17104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098599" y="1790747"/>
            <a:ext cx="1772244" cy="2094470"/>
          </a:xfrm>
          <a:custGeom>
            <a:avLst/>
            <a:gdLst/>
            <a:ahLst/>
            <a:cxnLst/>
            <a:rect r="r" b="b" t="t" l="l"/>
            <a:pathLst>
              <a:path h="2094470" w="1772244">
                <a:moveTo>
                  <a:pt x="0" y="0"/>
                </a:moveTo>
                <a:lnTo>
                  <a:pt x="1772244" y="0"/>
                </a:lnTo>
                <a:lnTo>
                  <a:pt x="1772244" y="2094470"/>
                </a:lnTo>
                <a:lnTo>
                  <a:pt x="0" y="20944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85168" y="1946702"/>
            <a:ext cx="4131035" cy="1726275"/>
          </a:xfrm>
          <a:custGeom>
            <a:avLst/>
            <a:gdLst/>
            <a:ahLst/>
            <a:cxnLst/>
            <a:rect r="r" b="b" t="t" l="l"/>
            <a:pathLst>
              <a:path h="1726275" w="4131035">
                <a:moveTo>
                  <a:pt x="0" y="0"/>
                </a:moveTo>
                <a:lnTo>
                  <a:pt x="4131035" y="0"/>
                </a:lnTo>
                <a:lnTo>
                  <a:pt x="4131035" y="1726274"/>
                </a:lnTo>
                <a:lnTo>
                  <a:pt x="0" y="17262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630528" y="2106454"/>
            <a:ext cx="6360233" cy="1406769"/>
          </a:xfrm>
          <a:custGeom>
            <a:avLst/>
            <a:gdLst/>
            <a:ahLst/>
            <a:cxnLst/>
            <a:rect r="r" b="b" t="t" l="l"/>
            <a:pathLst>
              <a:path h="1406769" w="6360233">
                <a:moveTo>
                  <a:pt x="0" y="0"/>
                </a:moveTo>
                <a:lnTo>
                  <a:pt x="6360233" y="0"/>
                </a:lnTo>
                <a:lnTo>
                  <a:pt x="6360233" y="1406770"/>
                </a:lnTo>
                <a:lnTo>
                  <a:pt x="0" y="14067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54827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1544803" y="1800272"/>
            <a:ext cx="0" cy="2336150"/>
          </a:xfrm>
          <a:prstGeom prst="line">
            <a:avLst/>
          </a:prstGeom>
          <a:ln cap="flat" w="38100">
            <a:solidFill>
              <a:srgbClr val="000000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683403" y="4145947"/>
            <a:ext cx="16848020" cy="0"/>
          </a:xfrm>
          <a:prstGeom prst="line">
            <a:avLst/>
          </a:prstGeom>
          <a:ln cap="flat" w="38100">
            <a:solidFill>
              <a:srgbClr val="000000">
                <a:alpha val="40000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2985058" y="4441222"/>
            <a:ext cx="11929033" cy="5370163"/>
          </a:xfrm>
          <a:custGeom>
            <a:avLst/>
            <a:gdLst/>
            <a:ahLst/>
            <a:cxnLst/>
            <a:rect r="r" b="b" t="t" l="l"/>
            <a:pathLst>
              <a:path h="5370163" w="11929033">
                <a:moveTo>
                  <a:pt x="0" y="0"/>
                </a:moveTo>
                <a:lnTo>
                  <a:pt x="11929033" y="0"/>
                </a:lnTo>
                <a:lnTo>
                  <a:pt x="11929033" y="5370163"/>
                </a:lnTo>
                <a:lnTo>
                  <a:pt x="0" y="537016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7531422" y="9706610"/>
            <a:ext cx="75657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2B2C30"/>
                </a:solidFill>
                <a:latin typeface="Canva Sans Bold"/>
              </a:rPr>
              <a:t>8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534352"/>
            <a:ext cx="16230600" cy="979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583"/>
              </a:lnSpc>
            </a:pPr>
            <a:r>
              <a:rPr lang="en-US" sz="6319">
                <a:solidFill>
                  <a:srgbClr val="000000"/>
                </a:solidFill>
                <a:latin typeface="DejaVu Serif Bold"/>
              </a:rPr>
              <a:t>Dataset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534352"/>
            <a:ext cx="16230600" cy="979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583"/>
              </a:lnSpc>
            </a:pPr>
            <a:r>
              <a:rPr lang="en-US" sz="6319">
                <a:solidFill>
                  <a:srgbClr val="000000"/>
                </a:solidFill>
                <a:latin typeface="DejaVu Serif Bold"/>
              </a:rPr>
              <a:t>Experimental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643899" y="1883740"/>
            <a:ext cx="5443053" cy="2513523"/>
            <a:chOff x="0" y="0"/>
            <a:chExt cx="7257404" cy="3351365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57150"/>
              <a:ext cx="7257404" cy="6649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242"/>
                </a:lnSpc>
              </a:pPr>
              <a:r>
                <a:rPr lang="en-US" sz="3030">
                  <a:solidFill>
                    <a:srgbClr val="000000"/>
                  </a:solidFill>
                  <a:latin typeface="Noto Serif Display"/>
                </a:rPr>
                <a:t>Model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522371"/>
              <a:ext cx="7257404" cy="18289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53574" indent="-276787" lvl="1">
                <a:lnSpc>
                  <a:spcPts val="3589"/>
                </a:lnSpc>
                <a:buFont typeface="Arial"/>
                <a:buChar char="•"/>
              </a:pPr>
              <a:r>
                <a:rPr lang="en-US" sz="2564">
                  <a:solidFill>
                    <a:srgbClr val="000000"/>
                  </a:solidFill>
                  <a:latin typeface="Times New Roman"/>
                </a:rPr>
                <a:t>PhoBERT</a:t>
              </a:r>
            </a:p>
            <a:p>
              <a:pPr algn="l" marL="553574" indent="-276787" lvl="1">
                <a:lnSpc>
                  <a:spcPts val="3589"/>
                </a:lnSpc>
                <a:buFont typeface="Arial"/>
                <a:buChar char="•"/>
              </a:pPr>
              <a:r>
                <a:rPr lang="en-US" sz="2564">
                  <a:solidFill>
                    <a:srgbClr val="000000"/>
                  </a:solidFill>
                  <a:latin typeface="Times New Roman"/>
                </a:rPr>
                <a:t>ViSoBERT</a:t>
              </a:r>
            </a:p>
            <a:p>
              <a:pPr algn="l" marL="553574" indent="-276787" lvl="1">
                <a:lnSpc>
                  <a:spcPts val="3589"/>
                </a:lnSpc>
                <a:buFont typeface="Arial"/>
                <a:buChar char="•"/>
              </a:pPr>
              <a:r>
                <a:rPr lang="en-US" sz="2564">
                  <a:solidFill>
                    <a:srgbClr val="000000"/>
                  </a:solidFill>
                  <a:latin typeface="Times New Roman"/>
                </a:rPr>
                <a:t>CaFeBERT</a:t>
              </a:r>
            </a:p>
          </p:txBody>
        </p:sp>
        <p:sp>
          <p:nvSpPr>
            <p:cNvPr name="AutoShape 6" id="6"/>
            <p:cNvSpPr/>
            <p:nvPr/>
          </p:nvSpPr>
          <p:spPr>
            <a:xfrm>
              <a:off x="0" y="1060856"/>
              <a:ext cx="7257404" cy="0"/>
            </a:xfrm>
            <a:prstGeom prst="line">
              <a:avLst/>
            </a:prstGeom>
            <a:ln cap="rnd" w="14801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6086951" y="4397264"/>
            <a:ext cx="6068779" cy="2295007"/>
            <a:chOff x="0" y="0"/>
            <a:chExt cx="8091705" cy="306001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66675"/>
              <a:ext cx="8091705" cy="7443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730"/>
                </a:lnSpc>
              </a:pPr>
              <a:r>
                <a:rPr lang="en-US" sz="3378">
                  <a:solidFill>
                    <a:srgbClr val="000000"/>
                  </a:solidFill>
                  <a:latin typeface="Noto Serif Display"/>
                </a:rPr>
                <a:t>Setting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689280"/>
              <a:ext cx="8091705" cy="13707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17212" indent="-308606" lvl="1">
                <a:lnSpc>
                  <a:spcPts val="4002"/>
                </a:lnSpc>
                <a:buFont typeface="Arial"/>
                <a:buChar char="•"/>
              </a:pPr>
              <a:r>
                <a:rPr lang="en-US" sz="2858">
                  <a:solidFill>
                    <a:srgbClr val="000000"/>
                  </a:solidFill>
                  <a:latin typeface="Times New Roman"/>
                </a:rPr>
                <a:t>Batch_size</a:t>
              </a:r>
            </a:p>
            <a:p>
              <a:pPr algn="l" marL="617212" indent="-308606" lvl="1">
                <a:lnSpc>
                  <a:spcPts val="4002"/>
                </a:lnSpc>
                <a:buFont typeface="Arial"/>
                <a:buChar char="•"/>
              </a:pPr>
              <a:r>
                <a:rPr lang="en-US" sz="2858">
                  <a:solidFill>
                    <a:srgbClr val="000000"/>
                  </a:solidFill>
                  <a:latin typeface="Times New Roman"/>
                </a:rPr>
                <a:t>Epoch</a:t>
              </a:r>
            </a:p>
          </p:txBody>
        </p:sp>
        <p:sp>
          <p:nvSpPr>
            <p:cNvPr name="AutoShape 10" id="10"/>
            <p:cNvSpPr/>
            <p:nvPr/>
          </p:nvSpPr>
          <p:spPr>
            <a:xfrm>
              <a:off x="0" y="1182810"/>
              <a:ext cx="8091705" cy="0"/>
            </a:xfrm>
            <a:prstGeom prst="line">
              <a:avLst/>
            </a:prstGeom>
            <a:ln cap="rnd" w="16503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12155730" y="6692271"/>
            <a:ext cx="5103570" cy="2783513"/>
            <a:chOff x="0" y="0"/>
            <a:chExt cx="6804760" cy="371135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47625"/>
              <a:ext cx="6804760" cy="6175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77"/>
                </a:lnSpc>
              </a:pPr>
              <a:r>
                <a:rPr lang="en-US" sz="2841">
                  <a:solidFill>
                    <a:srgbClr val="000000"/>
                  </a:solidFill>
                  <a:latin typeface="Noto Serif Display"/>
                </a:rPr>
                <a:t>Evaluation Metrics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421480"/>
              <a:ext cx="6804760" cy="22898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9047" indent="-259524" lvl="1">
                <a:lnSpc>
                  <a:spcPts val="3365"/>
                </a:lnSpc>
                <a:buFont typeface="Arial"/>
                <a:buChar char="•"/>
              </a:pPr>
              <a:r>
                <a:rPr lang="en-US" sz="2404">
                  <a:solidFill>
                    <a:srgbClr val="000000"/>
                  </a:solidFill>
                  <a:latin typeface="Times New Roman"/>
                </a:rPr>
                <a:t>Accuracy</a:t>
              </a:r>
            </a:p>
            <a:p>
              <a:pPr algn="l" marL="519047" indent="-259524" lvl="1">
                <a:lnSpc>
                  <a:spcPts val="3365"/>
                </a:lnSpc>
                <a:buFont typeface="Arial"/>
                <a:buChar char="•"/>
              </a:pPr>
              <a:r>
                <a:rPr lang="en-US" sz="2404">
                  <a:solidFill>
                    <a:srgbClr val="000000"/>
                  </a:solidFill>
                  <a:latin typeface="Times New Roman"/>
                </a:rPr>
                <a:t>Recall</a:t>
              </a:r>
            </a:p>
            <a:p>
              <a:pPr algn="l" marL="519047" indent="-259524" lvl="1">
                <a:lnSpc>
                  <a:spcPts val="3365"/>
                </a:lnSpc>
                <a:buFont typeface="Arial"/>
                <a:buChar char="•"/>
              </a:pPr>
              <a:r>
                <a:rPr lang="en-US" sz="2404">
                  <a:solidFill>
                    <a:srgbClr val="000000"/>
                  </a:solidFill>
                  <a:latin typeface="Times New Roman"/>
                </a:rPr>
                <a:t>Precision</a:t>
              </a:r>
            </a:p>
            <a:p>
              <a:pPr algn="l" marL="519047" indent="-259524" lvl="1">
                <a:lnSpc>
                  <a:spcPts val="3365"/>
                </a:lnSpc>
                <a:buFont typeface="Arial"/>
                <a:buChar char="•"/>
              </a:pPr>
              <a:r>
                <a:rPr lang="en-US" sz="2404">
                  <a:solidFill>
                    <a:srgbClr val="000000"/>
                  </a:solidFill>
                  <a:latin typeface="Times New Roman"/>
                </a:rPr>
                <a:t>F1-Score</a:t>
              </a:r>
            </a:p>
          </p:txBody>
        </p:sp>
        <p:sp>
          <p:nvSpPr>
            <p:cNvPr name="AutoShape 14" id="14"/>
            <p:cNvSpPr/>
            <p:nvPr/>
          </p:nvSpPr>
          <p:spPr>
            <a:xfrm>
              <a:off x="0" y="994690"/>
              <a:ext cx="6804760" cy="0"/>
            </a:xfrm>
            <a:prstGeom prst="line">
              <a:avLst/>
            </a:prstGeom>
            <a:ln cap="rnd" w="13878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15" id="15"/>
          <p:cNvSpPr txBox="true"/>
          <p:nvPr/>
        </p:nvSpPr>
        <p:spPr>
          <a:xfrm rot="0">
            <a:off x="17531422" y="9639935"/>
            <a:ext cx="756578" cy="647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Times New Roman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DAGHm4863rM</dc:identifier>
  <dcterms:modified xsi:type="dcterms:W3CDTF">2011-08-01T06:04:30Z</dcterms:modified>
  <cp:revision>1</cp:revision>
  <dc:title>DS108_project</dc:title>
</cp:coreProperties>
</file>

<file path=docProps/thumbnail.jpeg>
</file>